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1"/>
  </p:notes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66" r:id="rId9"/>
    <p:sldId id="267" r:id="rId10"/>
    <p:sldId id="268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305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0" r:id="rId34"/>
    <p:sldId id="306" r:id="rId35"/>
    <p:sldId id="309" r:id="rId36"/>
    <p:sldId id="261" r:id="rId37"/>
    <p:sldId id="308" r:id="rId38"/>
    <p:sldId id="290" r:id="rId39"/>
    <p:sldId id="289" r:id="rId40"/>
    <p:sldId id="328" r:id="rId41"/>
    <p:sldId id="296" r:id="rId42"/>
    <p:sldId id="297" r:id="rId43"/>
    <p:sldId id="304" r:id="rId44"/>
    <p:sldId id="299" r:id="rId45"/>
    <p:sldId id="300" r:id="rId46"/>
    <p:sldId id="323" r:id="rId47"/>
    <p:sldId id="324" r:id="rId48"/>
    <p:sldId id="325" r:id="rId49"/>
    <p:sldId id="326" r:id="rId50"/>
    <p:sldId id="303" r:id="rId51"/>
    <p:sldId id="327" r:id="rId52"/>
    <p:sldId id="331" r:id="rId53"/>
    <p:sldId id="332" r:id="rId54"/>
    <p:sldId id="333" r:id="rId55"/>
    <p:sldId id="334" r:id="rId56"/>
    <p:sldId id="335" r:id="rId57"/>
    <p:sldId id="336" r:id="rId58"/>
    <p:sldId id="329" r:id="rId59"/>
    <p:sldId id="330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94660"/>
  </p:normalViewPr>
  <p:slideViewPr>
    <p:cSldViewPr snapToGrid="0">
      <p:cViewPr>
        <p:scale>
          <a:sx n="150" d="100"/>
          <a:sy n="150" d="100"/>
        </p:scale>
        <p:origin x="28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10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12" Type="http://schemas.openxmlformats.org/officeDocument/2006/relationships/image" Target="../media/image2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0.png"/><Relationship Id="rId11" Type="http://schemas.openxmlformats.org/officeDocument/2006/relationships/image" Target="../media/image160.png"/><Relationship Id="rId5" Type="http://schemas.openxmlformats.org/officeDocument/2006/relationships/image" Target="../media/image180.png"/><Relationship Id="rId10" Type="http://schemas.openxmlformats.org/officeDocument/2006/relationships/image" Target="../media/image150.png"/><Relationship Id="rId4" Type="http://schemas.openxmlformats.org/officeDocument/2006/relationships/image" Target="../media/image170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audio" Target="../media/media12.m4a"/><Relationship Id="rId16" Type="http://schemas.openxmlformats.org/officeDocument/2006/relationships/image" Target="../media/image33.png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5" Type="http://schemas.openxmlformats.org/officeDocument/2006/relationships/image" Target="../media/image3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audio" Target="../media/media12.m4a"/><Relationship Id="rId16" Type="http://schemas.openxmlformats.org/officeDocument/2006/relationships/image" Target="../media/image33.png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5" Type="http://schemas.openxmlformats.org/officeDocument/2006/relationships/image" Target="../media/image32.png"/><Relationship Id="rId10" Type="http://schemas.openxmlformats.org/officeDocument/2006/relationships/image" Target="../media/image270.png"/><Relationship Id="rId19" Type="http://schemas.openxmlformats.org/officeDocument/2006/relationships/image" Target="../media/image36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12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70.png"/><Relationship Id="rId11" Type="http://schemas.openxmlformats.org/officeDocument/2006/relationships/image" Target="../media/image42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H79E8rdKc?start=39&amp;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3G9oqmQ4Y?feature=oembed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s97gR5N-yA?start=15&amp;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433458/spline-basis-function-notation-to-include-constraint-for-continuity-at-the-knots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16: ML in Computer Graphics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fixed 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7934B-40F2-5145-A250-F6C10A9B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370" y="1327860"/>
            <a:ext cx="3494048" cy="1967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F0D1C-2F4B-2946-942C-93A3A999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08" y="1327861"/>
            <a:ext cx="3500574" cy="19673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5BE120-4ED3-814C-8500-D96B0498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586" y="4056814"/>
            <a:ext cx="4088780" cy="2297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A3EC7F-BF37-FB44-AF0C-FB3DCA190AFF}"/>
              </a:ext>
            </a:extLst>
          </p:cNvPr>
          <p:cNvSpPr txBox="1"/>
          <p:nvPr/>
        </p:nvSpPr>
        <p:spPr>
          <a:xfrm>
            <a:off x="3207834" y="3244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673395-AB5C-404B-9A50-980A478D572E}"/>
              </a:ext>
            </a:extLst>
          </p:cNvPr>
          <p:cNvSpPr txBox="1"/>
          <p:nvPr/>
        </p:nvSpPr>
        <p:spPr>
          <a:xfrm>
            <a:off x="7389542" y="3244334"/>
            <a:ext cx="22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basis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5CA085-B67A-3F4F-892C-2308DC3F64E4}"/>
              </a:ext>
            </a:extLst>
          </p:cNvPr>
          <p:cNvSpPr txBox="1"/>
          <p:nvPr/>
        </p:nvSpPr>
        <p:spPr>
          <a:xfrm>
            <a:off x="4415881" y="3738332"/>
            <a:ext cx="300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– projected onto basis</a:t>
            </a:r>
          </a:p>
        </p:txBody>
      </p:sp>
    </p:spTree>
    <p:extLst>
      <p:ext uri="{BB962C8B-B14F-4D97-AF65-F5344CB8AC3E}">
        <p14:creationId xmlns:p14="http://schemas.microsoft.com/office/powerpoint/2010/main" val="27611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function, different transformations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63E1D9-F3F6-6E4F-97C6-F6337875F4A6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EEC61F-CB0B-114B-8D85-C2836BAEF455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48BBD0-1B2A-6245-8345-63D06E50C38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9072EC-7AA1-3A47-BC96-149BCC47F10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475D6-C0BA-4645-8750-1B1328DDCE7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118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475D6-C0BA-4645-8750-1B1328DDC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1186287" cy="276999"/>
              </a:xfrm>
              <a:prstGeom prst="rect">
                <a:avLst/>
              </a:prstGeom>
              <a:blipFill>
                <a:blip r:embed="rId2"/>
                <a:stretch>
                  <a:fillRect l="-5319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03DC41-14FC-4349-8B2B-A619B67D6316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03DC41-14FC-4349-8B2B-A619B67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3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7EB9A-441B-2941-B882-A5C44E0402BE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7EB9A-441B-2941-B882-A5C44E04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4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54C5BA-F186-A641-AF03-3F9667BC6FBA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54C5BA-F186-A641-AF03-3F9667BC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5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13058-C3B4-7944-8DDE-D2B539E82FFD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13058-C3B4-7944-8DDE-D2B539E8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6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F6554-B4CA-0D42-8978-1EBFE96BD0F3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F6554-B4CA-0D42-8978-1EBFE96B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7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CB87ED-47AB-E442-858F-9FE60C3F22E8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CB87ED-47AB-E442-858F-9FE60C3F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8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F4D14A-336D-5A41-805D-5C7D7CC4E51F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F4D14A-336D-5A41-805D-5C7D7CC4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FFCDFC-375D-C547-BADC-71EC4E8042B8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FFCDFC-375D-C547-BADC-71EC4E80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0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4AEEC-26A8-AB4A-BE06-33B042F3F54A}"/>
                  </a:ext>
                </a:extLst>
              </p:cNvPr>
              <p:cNvSpPr txBox="1"/>
              <p:nvPr/>
            </p:nvSpPr>
            <p:spPr>
              <a:xfrm>
                <a:off x="6181828" y="2909343"/>
                <a:ext cx="1178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4AEEC-26A8-AB4A-BE06-33B042F3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8" y="2909343"/>
                <a:ext cx="1178912" cy="276999"/>
              </a:xfrm>
              <a:prstGeom prst="rect">
                <a:avLst/>
              </a:prstGeom>
              <a:blipFill>
                <a:blip r:embed="rId11"/>
                <a:stretch>
                  <a:fillRect l="-6383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49443-B91E-114E-B029-611D1A4627D4}"/>
                  </a:ext>
                </a:extLst>
              </p:cNvPr>
              <p:cNvSpPr txBox="1"/>
              <p:nvPr/>
            </p:nvSpPr>
            <p:spPr>
              <a:xfrm>
                <a:off x="6181827" y="3552892"/>
                <a:ext cx="1178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49443-B91E-114E-B029-611D1A46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7" y="3552892"/>
                <a:ext cx="1178912" cy="276999"/>
              </a:xfrm>
              <a:prstGeom prst="rect">
                <a:avLst/>
              </a:prstGeom>
              <a:blipFill>
                <a:blip r:embed="rId12"/>
                <a:stretch>
                  <a:fillRect l="-6383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65A1F1-01B3-3B47-9EC5-C8195D3CC530}"/>
                  </a:ext>
                </a:extLst>
              </p:cNvPr>
              <p:cNvSpPr txBox="1"/>
              <p:nvPr/>
            </p:nvSpPr>
            <p:spPr>
              <a:xfrm>
                <a:off x="6181826" y="4203875"/>
                <a:ext cx="116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65A1F1-01B3-3B47-9EC5-C8195D3C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6" y="4203875"/>
                <a:ext cx="1169038" cy="276999"/>
              </a:xfrm>
              <a:prstGeom prst="rect">
                <a:avLst/>
              </a:prstGeom>
              <a:blipFill>
                <a:blip r:embed="rId13"/>
                <a:stretch>
                  <a:fillRect l="-6452" r="-537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EDA0C5-CBB7-9F4B-8B49-4767D2C92DDD}"/>
              </a:ext>
            </a:extLst>
          </p:cNvPr>
          <p:cNvSpPr txBox="1"/>
          <p:nvPr/>
        </p:nvSpPr>
        <p:spPr>
          <a:xfrm>
            <a:off x="5139179" y="1706859"/>
            <a:ext cx="2085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rotation, scaling, shear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14917-3901-A846-A473-36BB34674AE8}"/>
              </a:ext>
            </a:extLst>
          </p:cNvPr>
          <p:cNvSpPr txBox="1"/>
          <p:nvPr/>
        </p:nvSpPr>
        <p:spPr>
          <a:xfrm>
            <a:off x="7278013" y="1710138"/>
            <a:ext cx="2627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translate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BB2FE1-DC93-7048-80E7-07F6EAB8F50F}"/>
              </a:ext>
            </a:extLst>
          </p:cNvPr>
          <p:cNvCxnSpPr>
            <a:endCxn id="22" idx="2"/>
          </p:cNvCxnSpPr>
          <p:nvPr/>
        </p:nvCxnSpPr>
        <p:spPr>
          <a:xfrm flipH="1" flipV="1">
            <a:off x="6181826" y="2014636"/>
            <a:ext cx="256145" cy="2362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D0D1F7-EA0E-9D41-BE56-2F538E1FCEDE}"/>
              </a:ext>
            </a:extLst>
          </p:cNvPr>
          <p:cNvCxnSpPr>
            <a:cxnSpLocks/>
          </p:cNvCxnSpPr>
          <p:nvPr/>
        </p:nvCxnSpPr>
        <p:spPr>
          <a:xfrm flipH="1">
            <a:off x="7020640" y="2000651"/>
            <a:ext cx="651399" cy="3130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17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8F9099-FF35-0B4B-8DFE-4228AFB7BC9E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874E15-18F5-1548-B501-D5F8E40BFFAE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10F23812-C33D-8748-A5A8-580DCD947E02}"/>
              </a:ext>
            </a:extLst>
          </p:cNvPr>
          <p:cNvSpPr/>
          <p:nvPr/>
        </p:nvSpPr>
        <p:spPr>
          <a:xfrm>
            <a:off x="1912883" y="1313793"/>
            <a:ext cx="8156027" cy="447740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FA5B4-7F40-A94F-9F6C-8C7C16643EFB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0D68F-8DA4-4F42-9DF1-E86E0CB8E141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4E265-449D-CC44-BCE8-99FA0438438E}"/>
              </a:ext>
            </a:extLst>
          </p:cNvPr>
          <p:cNvSpPr/>
          <p:nvPr/>
        </p:nvSpPr>
        <p:spPr>
          <a:xfrm>
            <a:off x="2133601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C6C9F-C2F6-3346-BE19-E19A4D51E657}"/>
              </a:ext>
            </a:extLst>
          </p:cNvPr>
          <p:cNvSpPr/>
          <p:nvPr/>
        </p:nvSpPr>
        <p:spPr>
          <a:xfrm>
            <a:off x="9942790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F04912-45F1-0F45-9634-BFAF534D7726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9EEE2-89DA-FB40-B6F5-5587CC12A4F9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006C0-18A2-E64C-B6E5-B36D37E28FEE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006C0-18A2-E64C-B6E5-B36D37E2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3AC3EC-AA6F-344A-A810-63B2E110910F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3AC3EC-AA6F-344A-A810-63B2E110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2451EB-2D94-1D43-8078-252649B26A7F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2451EB-2D94-1D43-8078-252649B26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6288ADDF-1E6E-064A-9C74-792A53A5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"/>
    </mc:Choice>
    <mc:Fallback xmlns="">
      <p:transition spd="slow" advTm="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B333A-1BBA-A14B-97FB-AF4EFB622B21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B7E569-4F1F-E64B-8C51-539704380F86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60333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FA90-E69E-7F46-8F84-EF2094D0EBAE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87E0DE-B77A-CC4A-B13D-05914B862D33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CE640C-709A-A140-AFDD-1FFB547277A3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17A9-2598-2140-B05E-1C385DE5DE1B}"/>
              </a:ext>
            </a:extLst>
          </p:cNvPr>
          <p:cNvSpPr/>
          <p:nvPr/>
        </p:nvSpPr>
        <p:spPr>
          <a:xfrm>
            <a:off x="9942790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FADA2-9D5F-4746-9DA6-DB930434B6E8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5BE145-7752-4648-AE62-FD8DE1FD7DBD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1482F6-9169-2D44-8D12-9B70BECB14FA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D8F32E-D3DB-5048-9F95-9D74C2F923E7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D8F32E-D3DB-5048-9F95-9D74C2F9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8D3DA5-977B-AB4F-B80D-4B92799C417C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8D3DA5-977B-AB4F-B80D-4B92799C4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BB86E4-BF2D-3541-803F-611F6CCA2A27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BB86E4-BF2D-3541-803F-611F6CCA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EE81316-6082-294E-B0F0-C1C147E5D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31">
        <p159:morph option="byObject"/>
      </p:transition>
    </mc:Choice>
    <mc:Fallback xmlns="">
      <p:transition spd="slow" advTm="16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96F8BC-1270-4B4F-84A9-14725048DB90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F6D712-B2E4-5B4B-B98F-798EBEFEC58E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3247695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F8C61F-AC63-3E45-A49B-D690947A87A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93924E-7854-E442-9A09-9E818F4371FE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78F9C-826C-C443-990F-B35B2E6D856E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5096B-2D09-4E4B-8C22-DB861D61A4B5}"/>
              </a:ext>
            </a:extLst>
          </p:cNvPr>
          <p:cNvSpPr/>
          <p:nvPr/>
        </p:nvSpPr>
        <p:spPr>
          <a:xfrm>
            <a:off x="9659013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10772-E77E-D543-AA04-C52A4C08609C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B531FC-93E7-A443-9161-2817CDCA1AC3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75D6E-3274-C645-8C9D-9E040594110C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3E5B00-9FD6-5642-8D01-90ECC6B8EA21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18D13-DD39-3848-A8F6-5583764A224E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18D13-DD39-3848-A8F6-5583764A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73CF38-51E1-914D-B1DF-4ADD4FCFB142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73CF38-51E1-914D-B1DF-4ADD4FCFB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E0788-C4A0-154E-9C3E-D53FFA11BEE8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E0788-C4A0-154E-9C3E-D53FFA11B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41AF48E9-2443-8C4F-BF5D-150D88A6C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1">
        <p159:morph option="byObject"/>
      </p:transition>
    </mc:Choice>
    <mc:Fallback xmlns="">
      <p:transition spd="slow" advTm="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189177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F8B26-8C15-1046-869B-9F186844E14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A858FB-4076-274D-88BC-8D8DFF1E9518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80E100-E9CF-154D-A3B3-5436BE89BC10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A6FFC-1C94-5A44-BBB2-8324362C04C2}"/>
              </a:ext>
            </a:extLst>
          </p:cNvPr>
          <p:cNvSpPr/>
          <p:nvPr/>
        </p:nvSpPr>
        <p:spPr>
          <a:xfrm>
            <a:off x="10268609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0AECBF-66DC-414E-B8D3-064344663987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C13FA-54DF-454F-B464-C545700B731C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86AEA7-A7CD-554B-A2EC-607D3E09995B}"/>
              </a:ext>
            </a:extLst>
          </p:cNvPr>
          <p:cNvSpPr/>
          <p:nvPr/>
        </p:nvSpPr>
        <p:spPr>
          <a:xfrm>
            <a:off x="10272479" y="796253"/>
            <a:ext cx="128990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06A5A-6B4C-914C-BF37-ADB295809CB3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A4DDD-F295-D343-9394-8D8AA0D703A4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96658-26CF-C342-BD92-570D57107A6B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96658-26CF-C342-BD92-570D57107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CE776-583C-F24C-A1B8-54852E715176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CE776-583C-F24C-A1B8-54852E71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6D1B1-446F-FC4C-A90B-0EADA7D00DF1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6D1B1-446F-FC4C-A90B-0EADA7D0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060E3F-E863-8B4D-8A94-2C8E5F561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12">
        <p159:morph option="byObject"/>
      </p:transition>
    </mc:Choice>
    <mc:Fallback xmlns="">
      <p:transition spd="slow" advTm="2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189177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F8B26-8C15-1046-869B-9F186844E14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A858FB-4076-274D-88BC-8D8DFF1E9518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80E100-E9CF-154D-A3B3-5436BE89BC10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A6FFC-1C94-5A44-BBB2-8324362C04C2}"/>
              </a:ext>
            </a:extLst>
          </p:cNvPr>
          <p:cNvSpPr/>
          <p:nvPr/>
        </p:nvSpPr>
        <p:spPr>
          <a:xfrm>
            <a:off x="10268609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1912883" y="1313793"/>
            <a:ext cx="8156027" cy="447740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1860333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3247695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10272479" y="796253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FE059B-B13E-054E-A744-FB336C829FC5}"/>
              </a:ext>
            </a:extLst>
          </p:cNvPr>
          <p:cNvSpPr/>
          <p:nvPr/>
        </p:nvSpPr>
        <p:spPr>
          <a:xfrm>
            <a:off x="2874934" y="82497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7E245-7B4F-6642-92FF-1AA0558D6834}"/>
              </a:ext>
            </a:extLst>
          </p:cNvPr>
          <p:cNvSpPr/>
          <p:nvPr/>
        </p:nvSpPr>
        <p:spPr>
          <a:xfrm>
            <a:off x="2885084" y="819566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5BDB9D-A414-1C4E-8FFD-34AADF1BA9B9}"/>
              </a:ext>
            </a:extLst>
          </p:cNvPr>
          <p:cNvSpPr/>
          <p:nvPr/>
        </p:nvSpPr>
        <p:spPr>
          <a:xfrm>
            <a:off x="9942748" y="791494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B40B21-E66B-8D41-91C3-920D03425A01}"/>
                  </a:ext>
                </a:extLst>
              </p:cNvPr>
              <p:cNvSpPr txBox="1"/>
              <p:nvPr/>
            </p:nvSpPr>
            <p:spPr>
              <a:xfrm>
                <a:off x="8312223" y="2567836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B40B21-E66B-8D41-91C3-920D0342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23" y="2567836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A1E48C-7920-6B49-A7E0-698F574735DC}"/>
                  </a:ext>
                </a:extLst>
              </p:cNvPr>
              <p:cNvSpPr txBox="1"/>
              <p:nvPr/>
            </p:nvSpPr>
            <p:spPr>
              <a:xfrm>
                <a:off x="8680844" y="2517008"/>
                <a:ext cx="2053118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  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A1E48C-7920-6B49-A7E0-698F57473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844" y="2517008"/>
                <a:ext cx="2053118" cy="523220"/>
              </a:xfrm>
              <a:prstGeom prst="rect">
                <a:avLst/>
              </a:prstGeom>
              <a:blipFill>
                <a:blip r:embed="rId5"/>
                <a:stretch>
                  <a:fillRect l="-10559"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593CD1-2043-3C41-A715-1D2163E81A5A}"/>
                  </a:ext>
                </a:extLst>
              </p:cNvPr>
              <p:cNvSpPr txBox="1"/>
              <p:nvPr/>
            </p:nvSpPr>
            <p:spPr>
              <a:xfrm>
                <a:off x="10420387" y="2514289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593CD1-2043-3C41-A715-1D2163E8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387" y="2514289"/>
                <a:ext cx="149079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CB09DF-26BF-B24B-B19E-93E174DA2431}"/>
                  </a:ext>
                </a:extLst>
              </p:cNvPr>
              <p:cNvSpPr txBox="1"/>
              <p:nvPr/>
            </p:nvSpPr>
            <p:spPr>
              <a:xfrm>
                <a:off x="9356082" y="251428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CB09DF-26BF-B24B-B19E-93E174DA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082" y="2514289"/>
                <a:ext cx="165110" cy="523220"/>
              </a:xfrm>
              <a:prstGeom prst="rect">
                <a:avLst/>
              </a:prstGeom>
              <a:blipFill>
                <a:blip r:embed="rId7"/>
                <a:stretch>
                  <a:fillRect l="-57143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C8B3-3630-6046-B480-1A72A89A33CF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C8B3-3630-6046-B480-1A72A89A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8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7005F1-CDAF-DF4F-A67A-2AC1780DE678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7005F1-CDAF-DF4F-A67A-2AC1780DE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9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6FE760-6FAB-BE4E-8D1D-D039854F0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41">
        <p159:morph option="byObject"/>
      </p:transition>
    </mc:Choice>
    <mc:Fallback xmlns="">
      <p:transition spd="slow" advTm="32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51661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197964"/>
            <a:ext cx="1952554" cy="107189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370904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213826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9DCD68A3-E298-2042-817E-135FCE923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0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82">
        <p159:morph option="byObject"/>
      </p:transition>
    </mc:Choice>
    <mc:Fallback xmlns="">
      <p:transition spd="slow" advTm="3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DA72B0-B329-1649-ABEE-4C8805C82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2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8">
        <p159:morph option="byObject"/>
      </p:transition>
    </mc:Choice>
    <mc:Fallback xmlns="">
      <p:transition spd="slow" advTm="1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51661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197964"/>
            <a:ext cx="1952554" cy="107189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370904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213826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8AC11B-5C81-8348-8EE5-792760B6B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76">
        <p159:morph option="byObject"/>
      </p:transition>
    </mc:Choice>
    <mc:Fallback xmlns="">
      <p:transition spd="slow" advTm="1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241151" y="372696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243918" y="201981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64583" y="3802085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959" y="5485771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DE68E78-D773-CE4B-AF8F-7DFB67148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7">
        <p159:morph option="byObject"/>
      </p:transition>
    </mc:Choice>
    <mc:Fallback xmlns="">
      <p:transition spd="slow" advTm="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96295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96295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96295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83241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83241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84515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83241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96295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609920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20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72952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2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7143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646782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2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23077" r="-1384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104357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57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33333" r="-15833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869324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24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2800083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3568614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4324456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5098202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5825142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142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5CD18C-B523-9C4A-8E4B-5B6739788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36">
        <p159:morph option="byObject"/>
      </p:transition>
    </mc:Choice>
    <mc:Fallback xmlns="">
      <p:transition spd="slow" advTm="2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041B548-0BAD-4D45-92DF-0E9FF6898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6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4">
        <p159:morph option="byObject"/>
      </p:transition>
    </mc:Choice>
    <mc:Fallback xmlns="">
      <p:transition spd="slow" advTm="9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/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blipFill>
                <a:blip r:embed="rId14"/>
                <a:stretch>
                  <a:fillRect l="-8333" r="-416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/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blipFill>
                <a:blip r:embed="rId15"/>
                <a:stretch>
                  <a:fillRect l="-8163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/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blipFill>
                <a:blip r:embed="rId16"/>
                <a:stretch>
                  <a:fillRect l="-22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/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blipFill>
                <a:blip r:embed="rId17"/>
                <a:stretch>
                  <a:fillRect l="-19048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9BB1951-544A-F644-B7B5-3444BFABD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11">
        <p159:morph option="byObject"/>
      </p:transition>
    </mc:Choice>
    <mc:Fallback xmlns="">
      <p:transition spd="slow" advTm="2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/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blipFill>
                <a:blip r:embed="rId14"/>
                <a:stretch>
                  <a:fillRect l="-8333" r="-416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/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blipFill>
                <a:blip r:embed="rId15"/>
                <a:stretch>
                  <a:fillRect l="-8163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/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blipFill>
                <a:blip r:embed="rId16"/>
                <a:stretch>
                  <a:fillRect l="-22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/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blipFill>
                <a:blip r:embed="rId17"/>
                <a:stretch>
                  <a:fillRect l="-19048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9BB1951-544A-F644-B7B5-3444BFABD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858B79-58EE-7B78-E1EC-6899666E953C}"/>
                  </a:ext>
                </a:extLst>
              </p:cNvPr>
              <p:cNvSpPr txBox="1"/>
              <p:nvPr/>
            </p:nvSpPr>
            <p:spPr>
              <a:xfrm>
                <a:off x="1358631" y="94219"/>
                <a:ext cx="1024684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𝑓𝑢𝑙𝑙𝑦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858B79-58EE-7B78-E1EC-6899666E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31" y="94219"/>
                <a:ext cx="10246843" cy="523220"/>
              </a:xfrm>
              <a:prstGeom prst="rect">
                <a:avLst/>
              </a:prstGeom>
              <a:blipFill>
                <a:blip r:embed="rId19"/>
                <a:stretch>
                  <a:fillRect l="-496" t="-4762" r="-372" b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6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11">
        <p159:morph option="byObject"/>
      </p:transition>
    </mc:Choice>
    <mc:Fallback xmlns="">
      <p:transition spd="slow" advTm="2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3246864" y="2574151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1701810" y="2478741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2073407" y="2394217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2306690" y="2574151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3013581" y="2540214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2756064" y="2754085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1736387" y="1890273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2104143" y="1454284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2374564" y="1631655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2784296" y="2283439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3032689" y="1970955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3296809" y="1784133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FBCE18-9E1F-C84C-8C50-44C7A502E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"/>
    </mc:Choice>
    <mc:Fallback xmlns="">
      <p:transition spd="slow" advTm="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276E6B-00A0-7942-8C32-3E6F448D5742}"/>
              </a:ext>
            </a:extLst>
          </p:cNvPr>
          <p:cNvSpPr/>
          <p:nvPr/>
        </p:nvSpPr>
        <p:spPr>
          <a:xfrm>
            <a:off x="5298831" y="981216"/>
            <a:ext cx="5838092" cy="23509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7534005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7846089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8158173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8470257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8782341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9094427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D2269527-F7E1-F241-853C-604E173AF2A0}"/>
              </a:ext>
            </a:extLst>
          </p:cNvPr>
          <p:cNvSpPr/>
          <p:nvPr/>
        </p:nvSpPr>
        <p:spPr>
          <a:xfrm>
            <a:off x="5702927" y="3851232"/>
            <a:ext cx="1040235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34FBAB24-1BBA-DA4E-A822-BEE48E9E13F7}"/>
              </a:ext>
            </a:extLst>
          </p:cNvPr>
          <p:cNvSpPr/>
          <p:nvPr/>
        </p:nvSpPr>
        <p:spPr>
          <a:xfrm flipH="1">
            <a:off x="5677760" y="4581074"/>
            <a:ext cx="1040235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EEF857-F197-B54B-A544-178A2A61C99D}"/>
              </a:ext>
            </a:extLst>
          </p:cNvPr>
          <p:cNvGrpSpPr/>
          <p:nvPr/>
        </p:nvGrpSpPr>
        <p:grpSpPr>
          <a:xfrm>
            <a:off x="5475275" y="1390014"/>
            <a:ext cx="5365796" cy="1639029"/>
            <a:chOff x="506337" y="1861905"/>
            <a:chExt cx="10992203" cy="335766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03250B-7CF0-DD47-81ED-D72AF6E6418C}"/>
                </a:ext>
              </a:extLst>
            </p:cNvPr>
            <p:cNvSpPr/>
            <p:nvPr/>
          </p:nvSpPr>
          <p:spPr>
            <a:xfrm>
              <a:off x="7669211" y="3630676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B10D4AE-96C1-2640-BC04-84B443213B49}"/>
                </a:ext>
              </a:extLst>
            </p:cNvPr>
            <p:cNvSpPr/>
            <p:nvPr/>
          </p:nvSpPr>
          <p:spPr>
            <a:xfrm>
              <a:off x="7669211" y="1861905"/>
              <a:ext cx="711854" cy="71463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479B96-78D0-5D4D-9386-87149F6DF881}"/>
                </a:ext>
              </a:extLst>
            </p:cNvPr>
            <p:cNvSpPr/>
            <p:nvPr/>
          </p:nvSpPr>
          <p:spPr>
            <a:xfrm>
              <a:off x="7669211" y="4500492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B37398-9BF6-814F-84CE-94B04CC16FB6}"/>
                </a:ext>
              </a:extLst>
            </p:cNvPr>
            <p:cNvSpPr/>
            <p:nvPr/>
          </p:nvSpPr>
          <p:spPr>
            <a:xfrm>
              <a:off x="4538670" y="1934321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CD3CBC-0CAC-BB43-9D84-70A0AD532137}"/>
                </a:ext>
              </a:extLst>
            </p:cNvPr>
            <p:cNvSpPr/>
            <p:nvPr/>
          </p:nvSpPr>
          <p:spPr>
            <a:xfrm>
              <a:off x="4538670" y="2790912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DB5017-58CC-F741-A441-08E7F92239C8}"/>
                </a:ext>
              </a:extLst>
            </p:cNvPr>
            <p:cNvSpPr/>
            <p:nvPr/>
          </p:nvSpPr>
          <p:spPr>
            <a:xfrm>
              <a:off x="4551409" y="4500492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1B2D680-5146-AD46-AF92-EA95AED20D01}"/>
                </a:ext>
              </a:extLst>
            </p:cNvPr>
            <p:cNvSpPr/>
            <p:nvPr/>
          </p:nvSpPr>
          <p:spPr>
            <a:xfrm>
              <a:off x="4538670" y="3647503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D6E6ECE-FE79-8548-A6C4-A61647F99D9C}"/>
                </a:ext>
              </a:extLst>
            </p:cNvPr>
            <p:cNvSpPr/>
            <p:nvPr/>
          </p:nvSpPr>
          <p:spPr>
            <a:xfrm>
              <a:off x="7669211" y="2760860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5B3CE6A-F101-2047-9530-744D1D7E8247}"/>
                    </a:ext>
                  </a:extLst>
                </p:cNvPr>
                <p:cNvSpPr txBox="1"/>
                <p:nvPr/>
              </p:nvSpPr>
              <p:spPr>
                <a:xfrm>
                  <a:off x="3805457" y="2104146"/>
                  <a:ext cx="193194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5B3CE6A-F101-2047-9530-744D1D7E8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457" y="2104146"/>
                  <a:ext cx="193194" cy="567451"/>
                </a:xfrm>
                <a:prstGeom prst="rect">
                  <a:avLst/>
                </a:prstGeom>
                <a:blipFill>
                  <a:blip r:embed="rId5"/>
                  <a:stretch>
                    <a:fillRect l="-50000" r="-8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340D567-730A-9E41-BE47-D3ADBADE8C68}"/>
                    </a:ext>
                  </a:extLst>
                </p:cNvPr>
                <p:cNvSpPr txBox="1"/>
                <p:nvPr/>
              </p:nvSpPr>
              <p:spPr>
                <a:xfrm>
                  <a:off x="5435776" y="2016642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340D567-730A-9E41-BE47-D3ADBADE8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776" y="2016642"/>
                  <a:ext cx="165109" cy="567451"/>
                </a:xfrm>
                <a:prstGeom prst="rect">
                  <a:avLst/>
                </a:prstGeom>
                <a:blipFill>
                  <a:blip r:embed="rId6"/>
                  <a:stretch>
                    <a:fillRect l="-71429" r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ACBC75E-2F5F-E34F-8260-889BBAD38E93}"/>
                    </a:ext>
                  </a:extLst>
                </p:cNvPr>
                <p:cNvSpPr txBox="1"/>
                <p:nvPr/>
              </p:nvSpPr>
              <p:spPr>
                <a:xfrm>
                  <a:off x="4174083" y="2053319"/>
                  <a:ext cx="149081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ACBC75E-2F5F-E34F-8260-889BBAD38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083" y="2053319"/>
                  <a:ext cx="149081" cy="567451"/>
                </a:xfrm>
                <a:prstGeom prst="rect">
                  <a:avLst/>
                </a:prstGeom>
                <a:blipFill>
                  <a:blip r:embed="rId7"/>
                  <a:stretch>
                    <a:fillRect l="-114286" r="-142857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BE5C90D-A1B2-984C-B789-BE6AEA19920D}"/>
                    </a:ext>
                  </a:extLst>
                </p:cNvPr>
                <p:cNvSpPr txBox="1"/>
                <p:nvPr/>
              </p:nvSpPr>
              <p:spPr>
                <a:xfrm>
                  <a:off x="8749836" y="1996355"/>
                  <a:ext cx="149081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BE5C90D-A1B2-984C-B789-BE6AEA199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836" y="1996355"/>
                  <a:ext cx="149081" cy="567451"/>
                </a:xfrm>
                <a:prstGeom prst="rect">
                  <a:avLst/>
                </a:prstGeom>
                <a:blipFill>
                  <a:blip r:embed="rId8"/>
                  <a:stretch>
                    <a:fillRect l="-114286" r="-14285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BEE800-25A5-A94C-973B-55B7B68746E7}"/>
                    </a:ext>
                  </a:extLst>
                </p:cNvPr>
                <p:cNvSpPr txBox="1"/>
                <p:nvPr/>
              </p:nvSpPr>
              <p:spPr>
                <a:xfrm>
                  <a:off x="6399498" y="2016642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BEE800-25A5-A94C-973B-55B7B6874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498" y="2016642"/>
                  <a:ext cx="165109" cy="567451"/>
                </a:xfrm>
                <a:prstGeom prst="rect">
                  <a:avLst/>
                </a:prstGeom>
                <a:blipFill>
                  <a:blip r:embed="rId9"/>
                  <a:stretch>
                    <a:fillRect l="-85714" r="-17142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6B906F0-6A0C-694E-8F40-EBCB3BF170EE}"/>
                </a:ext>
              </a:extLst>
            </p:cNvPr>
            <p:cNvGrpSpPr/>
            <p:nvPr/>
          </p:nvGrpSpPr>
          <p:grpSpPr>
            <a:xfrm>
              <a:off x="506337" y="1992063"/>
              <a:ext cx="638076" cy="692655"/>
              <a:chOff x="2992316" y="526135"/>
              <a:chExt cx="638076" cy="69265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88CC035-37AC-2743-B1DF-395A344FF752}"/>
                  </a:ext>
                </a:extLst>
              </p:cNvPr>
              <p:cNvSpPr/>
              <p:nvPr/>
            </p:nvSpPr>
            <p:spPr>
              <a:xfrm>
                <a:off x="2992316" y="526135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Diamond 85">
                <a:extLst>
                  <a:ext uri="{FF2B5EF4-FFF2-40B4-BE49-F238E27FC236}">
                    <a16:creationId xmlns:a16="http://schemas.microsoft.com/office/drawing/2014/main" id="{0FED152F-4783-944D-A6C8-6220240FC11B}"/>
                  </a:ext>
                </a:extLst>
              </p:cNvPr>
              <p:cNvSpPr/>
              <p:nvPr/>
            </p:nvSpPr>
            <p:spPr>
              <a:xfrm>
                <a:off x="3158836" y="737534"/>
                <a:ext cx="305036" cy="269856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4D4495-D735-964B-BB1E-D2C294E8E470}"/>
                </a:ext>
              </a:extLst>
            </p:cNvPr>
            <p:cNvGrpSpPr/>
            <p:nvPr/>
          </p:nvGrpSpPr>
          <p:grpSpPr>
            <a:xfrm>
              <a:off x="1274868" y="1982270"/>
              <a:ext cx="638076" cy="692655"/>
              <a:chOff x="2995083" y="2173249"/>
              <a:chExt cx="638076" cy="69265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6D73FF9-6EC0-2142-873D-3FAAC2DA1C47}"/>
                  </a:ext>
                </a:extLst>
              </p:cNvPr>
              <p:cNvSpPr/>
              <p:nvPr/>
            </p:nvSpPr>
            <p:spPr>
              <a:xfrm>
                <a:off x="2995083" y="2173249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Diamond 83">
                <a:extLst>
                  <a:ext uri="{FF2B5EF4-FFF2-40B4-BE49-F238E27FC236}">
                    <a16:creationId xmlns:a16="http://schemas.microsoft.com/office/drawing/2014/main" id="{E607D602-B355-FA4E-9376-8923A0E8E7D0}"/>
                  </a:ext>
                </a:extLst>
              </p:cNvPr>
              <p:cNvSpPr/>
              <p:nvPr/>
            </p:nvSpPr>
            <p:spPr>
              <a:xfrm>
                <a:off x="3007412" y="2248240"/>
                <a:ext cx="613418" cy="54267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F65AE65-A7B7-7C45-9510-B35D9C6C1670}"/>
                </a:ext>
              </a:extLst>
            </p:cNvPr>
            <p:cNvGrpSpPr/>
            <p:nvPr/>
          </p:nvGrpSpPr>
          <p:grpSpPr>
            <a:xfrm>
              <a:off x="2030710" y="1982271"/>
              <a:ext cx="638076" cy="692655"/>
              <a:chOff x="3015748" y="3955524"/>
              <a:chExt cx="638076" cy="69265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2455A77-B04D-BB42-AA32-264F5FE871E7}"/>
                  </a:ext>
                </a:extLst>
              </p:cNvPr>
              <p:cNvSpPr/>
              <p:nvPr/>
            </p:nvSpPr>
            <p:spPr>
              <a:xfrm>
                <a:off x="3015748" y="3955524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Diamond 81">
                <a:extLst>
                  <a:ext uri="{FF2B5EF4-FFF2-40B4-BE49-F238E27FC236}">
                    <a16:creationId xmlns:a16="http://schemas.microsoft.com/office/drawing/2014/main" id="{C8C0E705-6958-204A-90BB-2258B44B893E}"/>
                  </a:ext>
                </a:extLst>
              </p:cNvPr>
              <p:cNvSpPr/>
              <p:nvPr/>
            </p:nvSpPr>
            <p:spPr>
              <a:xfrm>
                <a:off x="3135958" y="4103210"/>
                <a:ext cx="397656" cy="39728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265DEF-A2D5-0649-A2DC-B4B4331D2592}"/>
                </a:ext>
              </a:extLst>
            </p:cNvPr>
            <p:cNvGrpSpPr/>
            <p:nvPr/>
          </p:nvGrpSpPr>
          <p:grpSpPr>
            <a:xfrm>
              <a:off x="2804456" y="1980859"/>
              <a:ext cx="638076" cy="692655"/>
              <a:chOff x="3032124" y="5639210"/>
              <a:chExt cx="638076" cy="692655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BAB2274-C181-3C40-80C2-572310957704}"/>
                  </a:ext>
                </a:extLst>
              </p:cNvPr>
              <p:cNvSpPr/>
              <p:nvPr/>
            </p:nvSpPr>
            <p:spPr>
              <a:xfrm>
                <a:off x="3032124" y="5639210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Diamond 79">
                <a:extLst>
                  <a:ext uri="{FF2B5EF4-FFF2-40B4-BE49-F238E27FC236}">
                    <a16:creationId xmlns:a16="http://schemas.microsoft.com/office/drawing/2014/main" id="{993EBD1C-5365-0F4E-A2E4-B92D1EAE3FB2}"/>
                  </a:ext>
                </a:extLst>
              </p:cNvPr>
              <p:cNvSpPr/>
              <p:nvPr/>
            </p:nvSpPr>
            <p:spPr>
              <a:xfrm>
                <a:off x="3238452" y="5885826"/>
                <a:ext cx="225420" cy="19942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A1D3E6-8F54-D446-A1E8-962867E0973A}"/>
                    </a:ext>
                  </a:extLst>
                </p:cNvPr>
                <p:cNvSpPr txBox="1"/>
                <p:nvPr/>
              </p:nvSpPr>
              <p:spPr>
                <a:xfrm>
                  <a:off x="3531393" y="2081071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A1D3E6-8F54-D446-A1E8-962867E09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93" y="2081071"/>
                  <a:ext cx="165109" cy="5674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413178E-9AE2-A340-BC0F-C3DC12ED939E}"/>
                    </a:ext>
                  </a:extLst>
                </p:cNvPr>
                <p:cNvSpPr txBox="1"/>
                <p:nvPr/>
              </p:nvSpPr>
              <p:spPr>
                <a:xfrm>
                  <a:off x="9858870" y="1977985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413178E-9AE2-A340-BC0F-C3DC12ED9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8870" y="1977985"/>
                  <a:ext cx="165109" cy="567451"/>
                </a:xfrm>
                <a:prstGeom prst="rect">
                  <a:avLst/>
                </a:prstGeom>
                <a:blipFill>
                  <a:blip r:embed="rId11"/>
                  <a:stretch>
                    <a:fillRect l="-85714" t="-4348" r="-45714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984B2F94-A4AB-4642-9369-D47845C640DC}"/>
                </a:ext>
              </a:extLst>
            </p:cNvPr>
            <p:cNvSpPr/>
            <p:nvPr/>
          </p:nvSpPr>
          <p:spPr>
            <a:xfrm>
              <a:off x="10948350" y="1899249"/>
              <a:ext cx="550190" cy="608425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8F66FA5-C59F-D94C-A8E4-1B5146947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96">
        <p159:morph option="byObject"/>
      </p:transition>
    </mc:Choice>
    <mc:Fallback xmlns="">
      <p:transition spd="slow" advTm="5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8631854" y="2266060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8901780" y="2429026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8385461" y="2412057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8763468" y="2558054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9256255" y="2266060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10066376" y="2456752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74ACD12-D187-4345-88A5-DEEC82EE0D28}"/>
              </a:ext>
            </a:extLst>
          </p:cNvPr>
          <p:cNvGrpSpPr/>
          <p:nvPr/>
        </p:nvGrpSpPr>
        <p:grpSpPr>
          <a:xfrm>
            <a:off x="9880655" y="2412057"/>
            <a:ext cx="276626" cy="651862"/>
            <a:chOff x="1736590" y="2720148"/>
            <a:chExt cx="276626" cy="651862"/>
          </a:xfrm>
        </p:grpSpPr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6B357751-967B-BF4F-A0A4-0FF650C04713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38">
              <a:extLst>
                <a:ext uri="{FF2B5EF4-FFF2-40B4-BE49-F238E27FC236}">
                  <a16:creationId xmlns:a16="http://schemas.microsoft.com/office/drawing/2014/main" id="{1FC91273-E1BE-8A42-B537-055E8F26112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9A3BA9E-48E9-C746-ACAC-EDB0564A8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60">
        <p159:morph option="byObject"/>
      </p:transition>
    </mc:Choice>
    <mc:Fallback xmlns="">
      <p:transition spd="slow" advTm="1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A001D22-1259-C04D-BED3-87E4E920C19E}"/>
              </a:ext>
            </a:extLst>
          </p:cNvPr>
          <p:cNvGrpSpPr/>
          <p:nvPr/>
        </p:nvGrpSpPr>
        <p:grpSpPr>
          <a:xfrm>
            <a:off x="2578290" y="3923269"/>
            <a:ext cx="276626" cy="651862"/>
            <a:chOff x="1736590" y="2720148"/>
            <a:chExt cx="276626" cy="651862"/>
          </a:xfrm>
        </p:grpSpPr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90CD6BB4-4320-1C41-BA26-149AB6EE5146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38">
              <a:extLst>
                <a:ext uri="{FF2B5EF4-FFF2-40B4-BE49-F238E27FC236}">
                  <a16:creationId xmlns:a16="http://schemas.microsoft.com/office/drawing/2014/main" id="{05E84976-D399-6641-9B47-3FEE1A476D2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E69872-458C-9844-B7B3-9C0E4389A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95">
        <p159:morph option="byObject"/>
      </p:transition>
    </mc:Choice>
    <mc:Fallback xmlns="">
      <p:transition spd="slow" advTm="1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11BF2596-5F70-3B4D-81E7-AD814D49B912}"/>
              </a:ext>
            </a:extLst>
          </p:cNvPr>
          <p:cNvSpPr/>
          <p:nvPr/>
        </p:nvSpPr>
        <p:spPr>
          <a:xfrm>
            <a:off x="6512254" y="4167886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5630314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5942398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6254482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6566566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6878650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7190736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1F55D03-7C50-E549-A05D-BA1B87A1C210}"/>
              </a:ext>
            </a:extLst>
          </p:cNvPr>
          <p:cNvGrpSpPr/>
          <p:nvPr/>
        </p:nvGrpSpPr>
        <p:grpSpPr>
          <a:xfrm>
            <a:off x="2578290" y="3923269"/>
            <a:ext cx="276626" cy="651862"/>
            <a:chOff x="1736590" y="2720148"/>
            <a:chExt cx="276626" cy="651862"/>
          </a:xfrm>
        </p:grpSpPr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B0304C5F-7165-5943-85E4-3FBB92B05893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97908ECA-3037-154C-BF96-62B4D45AB93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76BC96-7D49-DA41-BA62-62D56D756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4">
        <p159:morph option="byObject"/>
      </p:transition>
    </mc:Choice>
    <mc:Fallback xmlns="">
      <p:transition spd="slow" advTm="1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67011" y="2584800"/>
            <a:ext cx="3752989" cy="2275200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989" h="2275200">
                <a:moveTo>
                  <a:pt x="16189" y="2275200"/>
                </a:moveTo>
                <a:cubicBezTo>
                  <a:pt x="-10211" y="1830000"/>
                  <a:pt x="-36611" y="1384800"/>
                  <a:pt x="217789" y="1058400"/>
                </a:cubicBezTo>
                <a:cubicBezTo>
                  <a:pt x="472189" y="732000"/>
                  <a:pt x="953389" y="493200"/>
                  <a:pt x="1542589" y="316800"/>
                </a:cubicBezTo>
                <a:cubicBezTo>
                  <a:pt x="2131789" y="140400"/>
                  <a:pt x="2942389" y="70200"/>
                  <a:pt x="3752989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05E54-6884-2042-B55A-D27CA61B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15" y="1545368"/>
            <a:ext cx="2679906" cy="970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AE502-9296-E446-863F-A94096A5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215" y="2739356"/>
            <a:ext cx="2681050" cy="15069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957201-323E-F94E-BCAD-48376BD6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220" y="4469830"/>
            <a:ext cx="2679901" cy="16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4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52C98E1B-E0BC-6A41-B99D-CA21BE12B298}"/>
              </a:ext>
            </a:extLst>
          </p:cNvPr>
          <p:cNvSpPr/>
          <p:nvPr/>
        </p:nvSpPr>
        <p:spPr>
          <a:xfrm>
            <a:off x="7417552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9EFCE0-03A3-7C4F-B750-051C6B27B049}"/>
              </a:ext>
            </a:extLst>
          </p:cNvPr>
          <p:cNvSpPr/>
          <p:nvPr/>
        </p:nvSpPr>
        <p:spPr>
          <a:xfrm>
            <a:off x="7729636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530E48-9142-0046-923C-167C252F4D65}"/>
              </a:ext>
            </a:extLst>
          </p:cNvPr>
          <p:cNvSpPr/>
          <p:nvPr/>
        </p:nvSpPr>
        <p:spPr>
          <a:xfrm>
            <a:off x="8041720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0D0D2F-5E8C-1841-95F8-0A8142BB42F8}"/>
              </a:ext>
            </a:extLst>
          </p:cNvPr>
          <p:cNvSpPr/>
          <p:nvPr/>
        </p:nvSpPr>
        <p:spPr>
          <a:xfrm>
            <a:off x="835380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0015C9-3543-8140-9DC9-F5C77198386C}"/>
              </a:ext>
            </a:extLst>
          </p:cNvPr>
          <p:cNvSpPr/>
          <p:nvPr/>
        </p:nvSpPr>
        <p:spPr>
          <a:xfrm>
            <a:off x="8665888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3D5421-124B-AB49-AD2E-AE72DFD11053}"/>
              </a:ext>
            </a:extLst>
          </p:cNvPr>
          <p:cNvSpPr/>
          <p:nvPr/>
        </p:nvSpPr>
        <p:spPr>
          <a:xfrm>
            <a:off x="897797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166B5D39-AA0A-9E47-83D6-6FB6E6F9E65C}"/>
              </a:ext>
            </a:extLst>
          </p:cNvPr>
          <p:cNvSpPr/>
          <p:nvPr/>
        </p:nvSpPr>
        <p:spPr>
          <a:xfrm>
            <a:off x="9282774" y="416793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EE22DA-4F9B-B94F-A530-8C1C75241890}"/>
              </a:ext>
            </a:extLst>
          </p:cNvPr>
          <p:cNvGrpSpPr/>
          <p:nvPr/>
        </p:nvGrpSpPr>
        <p:grpSpPr>
          <a:xfrm>
            <a:off x="2565885" y="3922691"/>
            <a:ext cx="276626" cy="651862"/>
            <a:chOff x="1736590" y="2720148"/>
            <a:chExt cx="276626" cy="651862"/>
          </a:xfrm>
        </p:grpSpPr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A545A518-1D7F-9240-9FED-55CC443CBD7C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3A6711C8-267D-2C44-90D3-72DB659C0CA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69FC24-6358-C246-B4E2-34385448A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8">
        <p159:morph option="byObject"/>
      </p:transition>
    </mc:Choice>
    <mc:Fallback xmlns="">
      <p:transition spd="slow" advTm="14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52C98E1B-E0BC-6A41-B99D-CA21BE12B298}"/>
              </a:ext>
            </a:extLst>
          </p:cNvPr>
          <p:cNvSpPr/>
          <p:nvPr/>
        </p:nvSpPr>
        <p:spPr>
          <a:xfrm>
            <a:off x="7417552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9EFCE0-03A3-7C4F-B750-051C6B27B049}"/>
              </a:ext>
            </a:extLst>
          </p:cNvPr>
          <p:cNvSpPr/>
          <p:nvPr/>
        </p:nvSpPr>
        <p:spPr>
          <a:xfrm>
            <a:off x="7729636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530E48-9142-0046-923C-167C252F4D65}"/>
              </a:ext>
            </a:extLst>
          </p:cNvPr>
          <p:cNvSpPr/>
          <p:nvPr/>
        </p:nvSpPr>
        <p:spPr>
          <a:xfrm>
            <a:off x="8041720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0D0D2F-5E8C-1841-95F8-0A8142BB42F8}"/>
              </a:ext>
            </a:extLst>
          </p:cNvPr>
          <p:cNvSpPr/>
          <p:nvPr/>
        </p:nvSpPr>
        <p:spPr>
          <a:xfrm>
            <a:off x="835380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0015C9-3543-8140-9DC9-F5C77198386C}"/>
              </a:ext>
            </a:extLst>
          </p:cNvPr>
          <p:cNvSpPr/>
          <p:nvPr/>
        </p:nvSpPr>
        <p:spPr>
          <a:xfrm>
            <a:off x="8665888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3D5421-124B-AB49-AD2E-AE72DFD11053}"/>
              </a:ext>
            </a:extLst>
          </p:cNvPr>
          <p:cNvSpPr/>
          <p:nvPr/>
        </p:nvSpPr>
        <p:spPr>
          <a:xfrm>
            <a:off x="897797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166B5D39-AA0A-9E47-83D6-6FB6E6F9E65C}"/>
              </a:ext>
            </a:extLst>
          </p:cNvPr>
          <p:cNvSpPr/>
          <p:nvPr/>
        </p:nvSpPr>
        <p:spPr>
          <a:xfrm>
            <a:off x="9282774" y="416793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EE22DA-4F9B-B94F-A530-8C1C75241890}"/>
              </a:ext>
            </a:extLst>
          </p:cNvPr>
          <p:cNvGrpSpPr/>
          <p:nvPr/>
        </p:nvGrpSpPr>
        <p:grpSpPr>
          <a:xfrm>
            <a:off x="2565885" y="3922691"/>
            <a:ext cx="276626" cy="651862"/>
            <a:chOff x="1736590" y="2720148"/>
            <a:chExt cx="276626" cy="651862"/>
          </a:xfrm>
        </p:grpSpPr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A545A518-1D7F-9240-9FED-55CC443CBD7C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3A6711C8-267D-2C44-90D3-72DB659C0CA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0666FCC-3E2D-944A-A160-3AB009DC90FF}"/>
              </a:ext>
            </a:extLst>
          </p:cNvPr>
          <p:cNvSpPr/>
          <p:nvPr/>
        </p:nvSpPr>
        <p:spPr>
          <a:xfrm>
            <a:off x="8485428" y="1859135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08A637D-178F-944A-B4AB-D92FB3FBAEC5}"/>
              </a:ext>
            </a:extLst>
          </p:cNvPr>
          <p:cNvSpPr/>
          <p:nvPr/>
        </p:nvSpPr>
        <p:spPr>
          <a:xfrm>
            <a:off x="8665888" y="137986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5B3ACA-A26D-5D48-B916-9D0022EEE2BD}"/>
              </a:ext>
            </a:extLst>
          </p:cNvPr>
          <p:cNvSpPr/>
          <p:nvPr/>
        </p:nvSpPr>
        <p:spPr>
          <a:xfrm>
            <a:off x="8805639" y="167245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E3A3BE8-1537-B44B-BD12-D04132596593}"/>
              </a:ext>
            </a:extLst>
          </p:cNvPr>
          <p:cNvSpPr/>
          <p:nvPr/>
        </p:nvSpPr>
        <p:spPr>
          <a:xfrm>
            <a:off x="8941530" y="151989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F815A1A-85FF-D84F-AADB-2254F06A6DBC}"/>
              </a:ext>
            </a:extLst>
          </p:cNvPr>
          <p:cNvSpPr/>
          <p:nvPr/>
        </p:nvSpPr>
        <p:spPr>
          <a:xfrm>
            <a:off x="9289202" y="131392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45569F-324B-FE48-AD52-A1688845BF93}"/>
              </a:ext>
            </a:extLst>
          </p:cNvPr>
          <p:cNvSpPr/>
          <p:nvPr/>
        </p:nvSpPr>
        <p:spPr>
          <a:xfrm>
            <a:off x="9956288" y="1511088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FCEA73-177F-7C43-9678-3AC55661BD1D}"/>
              </a:ext>
            </a:extLst>
          </p:cNvPr>
          <p:cNvSpPr/>
          <p:nvPr/>
        </p:nvSpPr>
        <p:spPr>
          <a:xfrm>
            <a:off x="10080189" y="202050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D26613D-4DCE-8142-B3C5-CB6EC3074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65">
        <p159:morph option="byObject"/>
      </p:transition>
    </mc:Choice>
    <mc:Fallback xmlns="">
      <p:transition spd="slow" advTm="1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76AD-2976-C046-B6CD-7C4BC206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to architectures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D8F6F-211A-E647-A6EA-95A67611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64" y="1018478"/>
            <a:ext cx="3303823" cy="5616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4065-4D19-CA4B-AC7A-A4057960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2" y="168549"/>
            <a:ext cx="1159726" cy="11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4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F499B-F9C8-9A4E-954F-FFDDD620C0CE}"/>
              </a:ext>
            </a:extLst>
          </p:cNvPr>
          <p:cNvSpPr txBox="1"/>
          <p:nvPr/>
        </p:nvSpPr>
        <p:spPr>
          <a:xfrm>
            <a:off x="2363821" y="1832516"/>
            <a:ext cx="57691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Fully connected Networks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Convolutional Neural Networks (CNN)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GANs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Transformers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Foundation models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139235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0CA0D7-5DAB-FAD4-AD59-631A58A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0"/>
            <a:ext cx="972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1C1CF-30DE-284F-78EB-473306E5AF75}"/>
              </a:ext>
            </a:extLst>
          </p:cNvPr>
          <p:cNvSpPr txBox="1"/>
          <p:nvPr/>
        </p:nvSpPr>
        <p:spPr>
          <a:xfrm>
            <a:off x="1235075" y="6488668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devopedia.org</a:t>
            </a:r>
            <a:r>
              <a:rPr lang="en-US" sz="1400" dirty="0">
                <a:solidFill>
                  <a:schemeClr val="bg1"/>
                </a:solidFill>
              </a:rPr>
              <a:t>/supervised-vs-unsupervised-learning</a:t>
            </a:r>
          </a:p>
        </p:txBody>
      </p:sp>
    </p:spTree>
    <p:extLst>
      <p:ext uri="{BB962C8B-B14F-4D97-AF65-F5344CB8AC3E}">
        <p14:creationId xmlns:p14="http://schemas.microsoft.com/office/powerpoint/2010/main" val="409353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C068-30ED-F72E-9CDA-3854E3F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some older usage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BB29A-33FC-D498-D33A-4DB534D4698D}"/>
              </a:ext>
            </a:extLst>
          </p:cNvPr>
          <p:cNvSpPr txBox="1"/>
          <p:nvPr/>
        </p:nvSpPr>
        <p:spPr>
          <a:xfrm>
            <a:off x="2363821" y="1832516"/>
            <a:ext cx="5769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Regression (radiance function)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Dimensionality reduction (manifold of fonts)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r>
              <a:rPr lang="en-US" sz="2400" dirty="0"/>
              <a:t>- Generative modelling (VQGAN)</a:t>
            </a:r>
          </a:p>
        </p:txBody>
      </p:sp>
    </p:spTree>
    <p:extLst>
      <p:ext uri="{BB962C8B-B14F-4D97-AF65-F5344CB8AC3E}">
        <p14:creationId xmlns:p14="http://schemas.microsoft.com/office/powerpoint/2010/main" val="18087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8AF93-4CE6-79DF-F2AE-CFA1B9CD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8907"/>
            <a:ext cx="7772400" cy="22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4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A3B6B-C180-5E60-397B-DB570D64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A0B-C355-EB2B-9BEF-DADA3540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5BB3C-55EB-8EC5-F14C-E104E5CA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8907"/>
            <a:ext cx="7772400" cy="224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B29B1-38BE-369B-98C5-1B8F8A58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34" r="81206"/>
          <a:stretch/>
        </p:blipFill>
        <p:spPr>
          <a:xfrm>
            <a:off x="711739" y="4676572"/>
            <a:ext cx="3666689" cy="1741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CB59C-E753-313B-4C98-078F054E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47" y="4817623"/>
            <a:ext cx="7264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0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62109-8E2F-D843-9E37-07FB7637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816100"/>
            <a:ext cx="1016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6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Online Media 3" descr="NeRF: Neural Radiance Fields">
            <a:hlinkClick r:id="" action="ppaction://media"/>
            <a:extLst>
              <a:ext uri="{FF2B5EF4-FFF2-40B4-BE49-F238E27FC236}">
                <a16:creationId xmlns:a16="http://schemas.microsoft.com/office/drawing/2014/main" id="{774F72CA-11A4-E148-9F4C-3FEE3A1BC8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7485" y="1095958"/>
            <a:ext cx="8717030" cy="49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67011" y="2584800"/>
            <a:ext cx="3752989" cy="2275200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989" h="2275200">
                <a:moveTo>
                  <a:pt x="16189" y="2275200"/>
                </a:moveTo>
                <a:cubicBezTo>
                  <a:pt x="-10211" y="1830000"/>
                  <a:pt x="-36611" y="1384800"/>
                  <a:pt x="217789" y="1058400"/>
                </a:cubicBezTo>
                <a:cubicBezTo>
                  <a:pt x="472189" y="732000"/>
                  <a:pt x="953389" y="493200"/>
                  <a:pt x="1542589" y="316800"/>
                </a:cubicBezTo>
                <a:cubicBezTo>
                  <a:pt x="2131789" y="140400"/>
                  <a:pt x="2942389" y="70200"/>
                  <a:pt x="3752989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BEA575-0188-9840-8737-C5AD8DB4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8" y="2084698"/>
            <a:ext cx="4530152" cy="30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5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D719-C779-F025-4857-4505476C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8DBCF-6FC7-146A-85CB-B5E004D5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42" y="1222847"/>
            <a:ext cx="7772400" cy="4073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1D76C-16C9-2E14-5871-D3BB28BBBF40}"/>
              </a:ext>
            </a:extLst>
          </p:cNvPr>
          <p:cNvSpPr txBox="1"/>
          <p:nvPr/>
        </p:nvSpPr>
        <p:spPr>
          <a:xfrm>
            <a:off x="4495800" y="5423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https://repo-</a:t>
            </a:r>
            <a:r>
              <a:rPr lang="en-US" dirty="0" err="1"/>
              <a:t>sam.inria.fr</a:t>
            </a:r>
            <a:r>
              <a:rPr lang="en-US" dirty="0"/>
              <a:t>/</a:t>
            </a:r>
            <a:r>
              <a:rPr lang="en-US" dirty="0" err="1"/>
              <a:t>fungraph</a:t>
            </a:r>
            <a:r>
              <a:rPr lang="en-US" dirty="0"/>
              <a:t>/3d-gaussian-splatting/</a:t>
            </a:r>
          </a:p>
        </p:txBody>
      </p:sp>
    </p:spTree>
    <p:extLst>
      <p:ext uri="{BB962C8B-B14F-4D97-AF65-F5344CB8AC3E}">
        <p14:creationId xmlns:p14="http://schemas.microsoft.com/office/powerpoint/2010/main" val="238584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BB614-F2FE-354D-B4B5-D0B3EF73A6E8}"/>
              </a:ext>
            </a:extLst>
          </p:cNvPr>
          <p:cNvSpPr/>
          <p:nvPr/>
        </p:nvSpPr>
        <p:spPr>
          <a:xfrm>
            <a:off x="5322276" y="6363160"/>
            <a:ext cx="7069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vecg.cs.ucl.ac.uk</a:t>
            </a:r>
            <a:r>
              <a:rPr lang="en-US" dirty="0"/>
              <a:t>/Projects/</a:t>
            </a:r>
            <a:r>
              <a:rPr lang="en-US" dirty="0" err="1"/>
              <a:t>projects_fonts</a:t>
            </a:r>
            <a:r>
              <a:rPr lang="en-US" dirty="0"/>
              <a:t>/</a:t>
            </a:r>
            <a:r>
              <a:rPr lang="en-US" dirty="0" err="1"/>
              <a:t>projects_fonts.html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DD296-D946-5447-B5C1-FB2F65ED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09" y="1525044"/>
            <a:ext cx="5890628" cy="3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of fonts (GPLVM)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BB614-F2FE-354D-B4B5-D0B3EF73A6E8}"/>
              </a:ext>
            </a:extLst>
          </p:cNvPr>
          <p:cNvSpPr/>
          <p:nvPr/>
        </p:nvSpPr>
        <p:spPr>
          <a:xfrm>
            <a:off x="5322276" y="6363160"/>
            <a:ext cx="7069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vecg.cs.ucl.ac.uk</a:t>
            </a:r>
            <a:r>
              <a:rPr lang="en-US" dirty="0"/>
              <a:t>/Projects/</a:t>
            </a:r>
            <a:r>
              <a:rPr lang="en-US" dirty="0" err="1"/>
              <a:t>projects_fonts</a:t>
            </a:r>
            <a:r>
              <a:rPr lang="en-US" dirty="0"/>
              <a:t>/</a:t>
            </a:r>
            <a:r>
              <a:rPr lang="en-US" dirty="0" err="1"/>
              <a:t>projects_fonts.html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ED933-B87B-5440-B2F4-464591B7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43" y="3844315"/>
            <a:ext cx="4666496" cy="160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E710F-7614-504F-8E13-FE8ED98F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1" y="1477719"/>
            <a:ext cx="6179333" cy="3970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4D651-D6D2-954D-97F6-06631612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643" y="1478906"/>
            <a:ext cx="4620617" cy="2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1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073-07AB-C943-A585-5FFBEF9D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68D4-995C-2649-86EE-73B8263E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33" y="1576713"/>
            <a:ext cx="7936886" cy="4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0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5AAD2-72B7-054B-AB69-5CE7894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62" y="765171"/>
            <a:ext cx="4708769" cy="330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BFBE8-1C89-9049-A6B2-D99DB220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13" y="761786"/>
            <a:ext cx="5488080" cy="2505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155F7-81D3-4E4E-8C32-45C6951D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913" y="3429000"/>
            <a:ext cx="5146860" cy="317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7DBD4-8D75-D743-B709-581799D87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63" y="4264803"/>
            <a:ext cx="4716202" cy="193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nline Media 2" descr="[SIGGRAPH 2020] Character Controllers using Motion VAEs">
            <a:hlinkClick r:id="" action="ppaction://media"/>
            <a:extLst>
              <a:ext uri="{FF2B5EF4-FFF2-40B4-BE49-F238E27FC236}">
                <a16:creationId xmlns:a16="http://schemas.microsoft.com/office/drawing/2014/main" id="{4C8DC6D9-126B-A549-B47D-B2FE40108D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48645" y="521716"/>
            <a:ext cx="5930563" cy="3350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D428-7B43-EC4E-9A86-CA5FC569E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20" y="4019252"/>
            <a:ext cx="10653311" cy="2327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E1F10-4BDA-BB4C-97E4-F9A8867E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5" y="521716"/>
            <a:ext cx="4596040" cy="1550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1069B-421F-DF48-AD86-801E74577930}"/>
              </a:ext>
            </a:extLst>
          </p:cNvPr>
          <p:cNvSpPr/>
          <p:nvPr/>
        </p:nvSpPr>
        <p:spPr>
          <a:xfrm>
            <a:off x="1600329" y="2095939"/>
            <a:ext cx="344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hungyuling.com</a:t>
            </a:r>
            <a:r>
              <a:rPr lang="en-US" sz="1400" dirty="0"/>
              <a:t>/projects/MVAE/</a:t>
            </a:r>
          </a:p>
        </p:txBody>
      </p:sp>
    </p:spTree>
    <p:extLst>
      <p:ext uri="{BB962C8B-B14F-4D97-AF65-F5344CB8AC3E}">
        <p14:creationId xmlns:p14="http://schemas.microsoft.com/office/powerpoint/2010/main" val="19346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69036-DA4A-FD4A-8C39-BB3941ED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1219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A5F65-3654-F045-A5F6-2059B012E947}"/>
              </a:ext>
            </a:extLst>
          </p:cNvPr>
          <p:cNvSpPr txBox="1"/>
          <p:nvPr/>
        </p:nvSpPr>
        <p:spPr>
          <a:xfrm>
            <a:off x="0" y="797772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CVPR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80E27-F123-CA4A-B662-11E5556C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73"/>
            <a:ext cx="3878824" cy="45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D532B5-3630-B14C-8D56-9915B1A65351}"/>
              </a:ext>
            </a:extLst>
          </p:cNvPr>
          <p:cNvSpPr/>
          <p:nvPr/>
        </p:nvSpPr>
        <p:spPr>
          <a:xfrm>
            <a:off x="6991858" y="5762042"/>
            <a:ext cx="520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CompVis</a:t>
            </a:r>
            <a:r>
              <a:rPr lang="en-US" dirty="0"/>
              <a:t>/taming-transformers</a:t>
            </a:r>
          </a:p>
        </p:txBody>
      </p:sp>
    </p:spTree>
    <p:extLst>
      <p:ext uri="{BB962C8B-B14F-4D97-AF65-F5344CB8AC3E}">
        <p14:creationId xmlns:p14="http://schemas.microsoft.com/office/powerpoint/2010/main" val="268592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VQGAN: Text to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4C636-66BD-9141-8EEA-D1ACC831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1" y="1431235"/>
            <a:ext cx="7316857" cy="4877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CD8CD-6EE8-A044-93EB-3664BB5AEA99}"/>
              </a:ext>
            </a:extLst>
          </p:cNvPr>
          <p:cNvSpPr txBox="1"/>
          <p:nvPr/>
        </p:nvSpPr>
        <p:spPr>
          <a:xfrm>
            <a:off x="397565" y="1530626"/>
            <a:ext cx="41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“A bird drawn by a child”</a:t>
            </a:r>
          </a:p>
        </p:txBody>
      </p:sp>
    </p:spTree>
    <p:extLst>
      <p:ext uri="{BB962C8B-B14F-4D97-AF65-F5344CB8AC3E}">
        <p14:creationId xmlns:p14="http://schemas.microsoft.com/office/powerpoint/2010/main" val="1837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VQGAN: Conditional image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3A665-57D2-074F-94AD-A09D63D8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47" y="1095958"/>
            <a:ext cx="8832257" cy="54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VQGAN: Conditional image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42C33-9628-6246-ADAB-BB58C81B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25" y="1095958"/>
            <a:ext cx="8619902" cy="55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6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81541" y="2416673"/>
            <a:ext cx="3709659" cy="2443326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1550405 w 3760805"/>
              <a:gd name="connsiteY2" fmla="*/ 316800 h 2275200"/>
              <a:gd name="connsiteX3" fmla="*/ 3760805 w 3760805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808805 w 3760805"/>
              <a:gd name="connsiteY2" fmla="*/ 734400 h 2275200"/>
              <a:gd name="connsiteX3" fmla="*/ 1550405 w 3760805"/>
              <a:gd name="connsiteY3" fmla="*/ 316800 h 2275200"/>
              <a:gd name="connsiteX4" fmla="*/ 3760805 w 3760805"/>
              <a:gd name="connsiteY4" fmla="*/ 0 h 2275200"/>
              <a:gd name="connsiteX0" fmla="*/ 5482 w 3742282"/>
              <a:gd name="connsiteY0" fmla="*/ 2275200 h 2275200"/>
              <a:gd name="connsiteX1" fmla="*/ 178282 w 3742282"/>
              <a:gd name="connsiteY1" fmla="*/ 1396800 h 2275200"/>
              <a:gd name="connsiteX2" fmla="*/ 775882 w 3742282"/>
              <a:gd name="connsiteY2" fmla="*/ 777600 h 2275200"/>
              <a:gd name="connsiteX3" fmla="*/ 1531882 w 3742282"/>
              <a:gd name="connsiteY3" fmla="*/ 316800 h 2275200"/>
              <a:gd name="connsiteX4" fmla="*/ 3742282 w 3742282"/>
              <a:gd name="connsiteY4" fmla="*/ 0 h 2275200"/>
              <a:gd name="connsiteX0" fmla="*/ 1561 w 3738361"/>
              <a:gd name="connsiteY0" fmla="*/ 2275200 h 2275200"/>
              <a:gd name="connsiteX1" fmla="*/ 419161 w 3738361"/>
              <a:gd name="connsiteY1" fmla="*/ 756000 h 2275200"/>
              <a:gd name="connsiteX2" fmla="*/ 771961 w 3738361"/>
              <a:gd name="connsiteY2" fmla="*/ 777600 h 2275200"/>
              <a:gd name="connsiteX3" fmla="*/ 1527961 w 3738361"/>
              <a:gd name="connsiteY3" fmla="*/ 316800 h 2275200"/>
              <a:gd name="connsiteX4" fmla="*/ 3738361 w 3738361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27988 w 3738388"/>
              <a:gd name="connsiteY3" fmla="*/ 3168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3738459 w 3738459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1981659 w 3738459"/>
              <a:gd name="connsiteY4" fmla="*/ 57600 h 2275200"/>
              <a:gd name="connsiteX5" fmla="*/ 3738459 w 3738459"/>
              <a:gd name="connsiteY5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2039259 w 3738459"/>
              <a:gd name="connsiteY4" fmla="*/ 396000 h 2275200"/>
              <a:gd name="connsiteX5" fmla="*/ 3738459 w 3738459"/>
              <a:gd name="connsiteY5" fmla="*/ 0 h 2275200"/>
              <a:gd name="connsiteX0" fmla="*/ 1659 w 3738459"/>
              <a:gd name="connsiteY0" fmla="*/ 2416785 h 2416785"/>
              <a:gd name="connsiteX1" fmla="*/ 419259 w 3738459"/>
              <a:gd name="connsiteY1" fmla="*/ 897585 h 2416785"/>
              <a:gd name="connsiteX2" fmla="*/ 808059 w 3738459"/>
              <a:gd name="connsiteY2" fmla="*/ 515985 h 2416785"/>
              <a:gd name="connsiteX3" fmla="*/ 1571259 w 3738459"/>
              <a:gd name="connsiteY3" fmla="*/ 292785 h 2416785"/>
              <a:gd name="connsiteX4" fmla="*/ 2039259 w 3738459"/>
              <a:gd name="connsiteY4" fmla="*/ 537585 h 2416785"/>
              <a:gd name="connsiteX5" fmla="*/ 3738459 w 3738459"/>
              <a:gd name="connsiteY5" fmla="*/ 141585 h 2416785"/>
              <a:gd name="connsiteX0" fmla="*/ 1659 w 3709659"/>
              <a:gd name="connsiteY0" fmla="*/ 2363945 h 2363945"/>
              <a:gd name="connsiteX1" fmla="*/ 419259 w 3709659"/>
              <a:gd name="connsiteY1" fmla="*/ 844745 h 2363945"/>
              <a:gd name="connsiteX2" fmla="*/ 808059 w 3709659"/>
              <a:gd name="connsiteY2" fmla="*/ 463145 h 2363945"/>
              <a:gd name="connsiteX3" fmla="*/ 1571259 w 3709659"/>
              <a:gd name="connsiteY3" fmla="*/ 239945 h 2363945"/>
              <a:gd name="connsiteX4" fmla="*/ 2039259 w 3709659"/>
              <a:gd name="connsiteY4" fmla="*/ 484745 h 2363945"/>
              <a:gd name="connsiteX5" fmla="*/ 3709659 w 3709659"/>
              <a:gd name="connsiteY5" fmla="*/ 218345 h 2363945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571259 w 3709659"/>
              <a:gd name="connsiteY3" fmla="*/ 304779 h 2428779"/>
              <a:gd name="connsiteX4" fmla="*/ 2039259 w 3709659"/>
              <a:gd name="connsiteY4" fmla="*/ 549579 h 2428779"/>
              <a:gd name="connsiteX5" fmla="*/ 3709659 w 3709659"/>
              <a:gd name="connsiteY5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9659" h="2443326">
                <a:moveTo>
                  <a:pt x="1659" y="2443326"/>
                </a:moveTo>
                <a:cubicBezTo>
                  <a:pt x="-24741" y="1998126"/>
                  <a:pt x="270459" y="1168926"/>
                  <a:pt x="419259" y="924126"/>
                </a:cubicBezTo>
                <a:cubicBezTo>
                  <a:pt x="568059" y="679326"/>
                  <a:pt x="679659" y="634926"/>
                  <a:pt x="808059" y="542526"/>
                </a:cubicBezTo>
                <a:cubicBezTo>
                  <a:pt x="936459" y="450126"/>
                  <a:pt x="1076859" y="658927"/>
                  <a:pt x="1204059" y="621727"/>
                </a:cubicBezTo>
                <a:cubicBezTo>
                  <a:pt x="1338459" y="562927"/>
                  <a:pt x="1429659" y="286926"/>
                  <a:pt x="1571259" y="319326"/>
                </a:cubicBezTo>
                <a:cubicBezTo>
                  <a:pt x="1712859" y="351726"/>
                  <a:pt x="1901259" y="798126"/>
                  <a:pt x="2039259" y="564126"/>
                </a:cubicBezTo>
                <a:cubicBezTo>
                  <a:pt x="2594859" y="-382674"/>
                  <a:pt x="3409659" y="105726"/>
                  <a:pt x="3709659" y="29772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08970-C7D5-3748-BE83-DFA75CA3C7F7}"/>
              </a:ext>
            </a:extLst>
          </p:cNvPr>
          <p:cNvSpPr txBox="1"/>
          <p:nvPr/>
        </p:nvSpPr>
        <p:spPr>
          <a:xfrm>
            <a:off x="4023091" y="2213320"/>
            <a:ext cx="175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750693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1A0C92-CDFD-200B-D485-F5F10757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Gen. Models for CG in SIGGRAPH 2024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2102F-6F98-0C81-2BF1-3DE881BE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032735"/>
            <a:ext cx="7772400" cy="411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D8189-292D-258C-0DFD-7BAC14E2D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236683"/>
            <a:ext cx="9475112" cy="489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D7B35-34C5-27CB-508F-8C75BAD4F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1376106"/>
            <a:ext cx="9068712" cy="51689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B4893B-C37D-5C94-23C0-7ABCBCF8CF73}"/>
              </a:ext>
            </a:extLst>
          </p:cNvPr>
          <p:cNvGrpSpPr/>
          <p:nvPr/>
        </p:nvGrpSpPr>
        <p:grpSpPr>
          <a:xfrm>
            <a:off x="803727" y="1376106"/>
            <a:ext cx="9882717" cy="5558367"/>
            <a:chOff x="803727" y="1376106"/>
            <a:chExt cx="9882717" cy="5558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5B45E7-D94B-6E60-EAFD-3D2FB0553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8200" y="1376106"/>
              <a:ext cx="7772400" cy="2323707"/>
            </a:xfrm>
            <a:prstGeom prst="rect">
              <a:avLst/>
            </a:prstGeom>
          </p:spPr>
        </p:pic>
        <p:pic>
          <p:nvPicPr>
            <p:cNvPr id="10" name="teaser-mq">
              <a:hlinkClick r:id="" action="ppaction://media"/>
              <a:extLst>
                <a:ext uri="{FF2B5EF4-FFF2-40B4-BE49-F238E27FC236}">
                  <a16:creationId xmlns:a16="http://schemas.microsoft.com/office/drawing/2014/main" id="{295DD683-4836-E960-1AFC-10E2A38F957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03727" y="3640234"/>
              <a:ext cx="9882717" cy="3294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3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3944-1062-BD04-7C3C-EC031299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9BBCC-77AE-4135-F4B5-B912615E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1" y="142125"/>
            <a:ext cx="7772400" cy="5375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6C581-DEF8-6B24-D79B-19F41C0B4DCC}"/>
              </a:ext>
            </a:extLst>
          </p:cNvPr>
          <p:cNvSpPr txBox="1"/>
          <p:nvPr/>
        </p:nvSpPr>
        <p:spPr>
          <a:xfrm>
            <a:off x="5171557" y="5944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weiphil.github.io</a:t>
            </a:r>
            <a:r>
              <a:rPr lang="en-US" dirty="0"/>
              <a:t>/portfolio/</a:t>
            </a:r>
            <a:r>
              <a:rPr lang="en-US" dirty="0" err="1"/>
              <a:t>neural_bvh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D9AC0-A82E-89DE-BE96-625AF9D0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09" y="2048617"/>
            <a:ext cx="4487172" cy="36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51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55BD-36DB-35AB-F965-142C7B45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A0844-2ED3-CCE1-0DF2-501B0555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42" y="1217999"/>
            <a:ext cx="10905067" cy="5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3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637D-1954-6C0D-08A7-E65FD87B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3766A-1C5F-6407-3891-85B962E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6" y="1095958"/>
            <a:ext cx="10972800" cy="57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0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36BE-74E8-C95D-7EB2-1C39FEE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11DF5-D0CD-04E0-2A5D-18ED4DE5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160788"/>
            <a:ext cx="11019755" cy="55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2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80A1-3B38-DBA0-687C-C9A6B2C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B232E-F15E-E19A-2B4F-B0ACCEF2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" y="1591396"/>
            <a:ext cx="11898748" cy="39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8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55D7-FC98-EE81-63A6-FA43EA9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520BE-131B-AFCF-48E9-7F133A8A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321"/>
            <a:ext cx="11294534" cy="68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5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47F5-8D96-A898-1221-1FFEFE86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C55C4-085F-8191-6667-89A45C00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3" y="115271"/>
            <a:ext cx="11851930" cy="66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9D27-A0F8-1735-7413-1C01668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NVIDIA’s Deep-Learning Super Sampler (DLSS)</a:t>
            </a:r>
          </a:p>
        </p:txBody>
      </p:sp>
      <p:pic>
        <p:nvPicPr>
          <p:cNvPr id="3076" name="Picture 4" descr="Evolution of Nvidia's DLSS">
            <a:extLst>
              <a:ext uri="{FF2B5EF4-FFF2-40B4-BE49-F238E27FC236}">
                <a16:creationId xmlns:a16="http://schemas.microsoft.com/office/drawing/2014/main" id="{80383F8C-E1A1-907C-3336-7EF233E4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67" y="852583"/>
            <a:ext cx="9228666" cy="518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6E4D6-DAB6-D9C3-0957-C59A963B8044}"/>
              </a:ext>
            </a:extLst>
          </p:cNvPr>
          <p:cNvSpPr txBox="1"/>
          <p:nvPr/>
        </p:nvSpPr>
        <p:spPr>
          <a:xfrm>
            <a:off x="913795" y="63530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=hr85Lc_WT38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1A924-11F4-B1FD-FB69-CF78F9768D87}"/>
              </a:ext>
            </a:extLst>
          </p:cNvPr>
          <p:cNvSpPr txBox="1"/>
          <p:nvPr/>
        </p:nvSpPr>
        <p:spPr>
          <a:xfrm>
            <a:off x="924443" y="6037699"/>
            <a:ext cx="882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www.nvidia.com</a:t>
            </a:r>
            <a:r>
              <a:rPr lang="en-US" dirty="0"/>
              <a:t>/</a:t>
            </a:r>
            <a:r>
              <a:rPr lang="en-US" dirty="0" err="1"/>
              <a:t>en-gb</a:t>
            </a:r>
            <a:r>
              <a:rPr lang="en-US" dirty="0"/>
              <a:t>/</a:t>
            </a:r>
            <a:r>
              <a:rPr lang="en-US" dirty="0" err="1"/>
              <a:t>geforce</a:t>
            </a:r>
            <a:r>
              <a:rPr lang="en-US" dirty="0"/>
              <a:t>/news/nvidia-dlss-3-5-ray-reconstruction/</a:t>
            </a:r>
          </a:p>
        </p:txBody>
      </p:sp>
    </p:spTree>
    <p:extLst>
      <p:ext uri="{BB962C8B-B14F-4D97-AF65-F5344CB8AC3E}">
        <p14:creationId xmlns:p14="http://schemas.microsoft.com/office/powerpoint/2010/main" val="3170643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F024-8ED8-B6DB-8C39-8A6D3CE1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The First Descendant | NVIDIA DLSS 3.5 &amp; Ray Tracing – Out Now">
            <a:hlinkClick r:id="" action="ppaction://media"/>
            <a:extLst>
              <a:ext uri="{FF2B5EF4-FFF2-40B4-BE49-F238E27FC236}">
                <a16:creationId xmlns:a16="http://schemas.microsoft.com/office/drawing/2014/main" id="{C98D6EB6-FF71-26F4-7A1D-DA3F71AFFD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635000"/>
            <a:ext cx="10431533" cy="5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81541" y="2416673"/>
            <a:ext cx="3709659" cy="2443326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1550405 w 3760805"/>
              <a:gd name="connsiteY2" fmla="*/ 316800 h 2275200"/>
              <a:gd name="connsiteX3" fmla="*/ 3760805 w 3760805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808805 w 3760805"/>
              <a:gd name="connsiteY2" fmla="*/ 734400 h 2275200"/>
              <a:gd name="connsiteX3" fmla="*/ 1550405 w 3760805"/>
              <a:gd name="connsiteY3" fmla="*/ 316800 h 2275200"/>
              <a:gd name="connsiteX4" fmla="*/ 3760805 w 3760805"/>
              <a:gd name="connsiteY4" fmla="*/ 0 h 2275200"/>
              <a:gd name="connsiteX0" fmla="*/ 5482 w 3742282"/>
              <a:gd name="connsiteY0" fmla="*/ 2275200 h 2275200"/>
              <a:gd name="connsiteX1" fmla="*/ 178282 w 3742282"/>
              <a:gd name="connsiteY1" fmla="*/ 1396800 h 2275200"/>
              <a:gd name="connsiteX2" fmla="*/ 775882 w 3742282"/>
              <a:gd name="connsiteY2" fmla="*/ 777600 h 2275200"/>
              <a:gd name="connsiteX3" fmla="*/ 1531882 w 3742282"/>
              <a:gd name="connsiteY3" fmla="*/ 316800 h 2275200"/>
              <a:gd name="connsiteX4" fmla="*/ 3742282 w 3742282"/>
              <a:gd name="connsiteY4" fmla="*/ 0 h 2275200"/>
              <a:gd name="connsiteX0" fmla="*/ 1561 w 3738361"/>
              <a:gd name="connsiteY0" fmla="*/ 2275200 h 2275200"/>
              <a:gd name="connsiteX1" fmla="*/ 419161 w 3738361"/>
              <a:gd name="connsiteY1" fmla="*/ 756000 h 2275200"/>
              <a:gd name="connsiteX2" fmla="*/ 771961 w 3738361"/>
              <a:gd name="connsiteY2" fmla="*/ 777600 h 2275200"/>
              <a:gd name="connsiteX3" fmla="*/ 1527961 w 3738361"/>
              <a:gd name="connsiteY3" fmla="*/ 316800 h 2275200"/>
              <a:gd name="connsiteX4" fmla="*/ 3738361 w 3738361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27988 w 3738388"/>
              <a:gd name="connsiteY3" fmla="*/ 3168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3738459 w 3738459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1981659 w 3738459"/>
              <a:gd name="connsiteY4" fmla="*/ 57600 h 2275200"/>
              <a:gd name="connsiteX5" fmla="*/ 3738459 w 3738459"/>
              <a:gd name="connsiteY5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2039259 w 3738459"/>
              <a:gd name="connsiteY4" fmla="*/ 396000 h 2275200"/>
              <a:gd name="connsiteX5" fmla="*/ 3738459 w 3738459"/>
              <a:gd name="connsiteY5" fmla="*/ 0 h 2275200"/>
              <a:gd name="connsiteX0" fmla="*/ 1659 w 3738459"/>
              <a:gd name="connsiteY0" fmla="*/ 2416785 h 2416785"/>
              <a:gd name="connsiteX1" fmla="*/ 419259 w 3738459"/>
              <a:gd name="connsiteY1" fmla="*/ 897585 h 2416785"/>
              <a:gd name="connsiteX2" fmla="*/ 808059 w 3738459"/>
              <a:gd name="connsiteY2" fmla="*/ 515985 h 2416785"/>
              <a:gd name="connsiteX3" fmla="*/ 1571259 w 3738459"/>
              <a:gd name="connsiteY3" fmla="*/ 292785 h 2416785"/>
              <a:gd name="connsiteX4" fmla="*/ 2039259 w 3738459"/>
              <a:gd name="connsiteY4" fmla="*/ 537585 h 2416785"/>
              <a:gd name="connsiteX5" fmla="*/ 3738459 w 3738459"/>
              <a:gd name="connsiteY5" fmla="*/ 141585 h 2416785"/>
              <a:gd name="connsiteX0" fmla="*/ 1659 w 3709659"/>
              <a:gd name="connsiteY0" fmla="*/ 2363945 h 2363945"/>
              <a:gd name="connsiteX1" fmla="*/ 419259 w 3709659"/>
              <a:gd name="connsiteY1" fmla="*/ 844745 h 2363945"/>
              <a:gd name="connsiteX2" fmla="*/ 808059 w 3709659"/>
              <a:gd name="connsiteY2" fmla="*/ 463145 h 2363945"/>
              <a:gd name="connsiteX3" fmla="*/ 1571259 w 3709659"/>
              <a:gd name="connsiteY3" fmla="*/ 239945 h 2363945"/>
              <a:gd name="connsiteX4" fmla="*/ 2039259 w 3709659"/>
              <a:gd name="connsiteY4" fmla="*/ 484745 h 2363945"/>
              <a:gd name="connsiteX5" fmla="*/ 3709659 w 3709659"/>
              <a:gd name="connsiteY5" fmla="*/ 218345 h 2363945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571259 w 3709659"/>
              <a:gd name="connsiteY3" fmla="*/ 304779 h 2428779"/>
              <a:gd name="connsiteX4" fmla="*/ 2039259 w 3709659"/>
              <a:gd name="connsiteY4" fmla="*/ 549579 h 2428779"/>
              <a:gd name="connsiteX5" fmla="*/ 3709659 w 3709659"/>
              <a:gd name="connsiteY5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9659" h="2443326">
                <a:moveTo>
                  <a:pt x="1659" y="2443326"/>
                </a:moveTo>
                <a:cubicBezTo>
                  <a:pt x="-24741" y="1998126"/>
                  <a:pt x="270459" y="1168926"/>
                  <a:pt x="419259" y="924126"/>
                </a:cubicBezTo>
                <a:cubicBezTo>
                  <a:pt x="568059" y="679326"/>
                  <a:pt x="679659" y="634926"/>
                  <a:pt x="808059" y="542526"/>
                </a:cubicBezTo>
                <a:cubicBezTo>
                  <a:pt x="936459" y="450126"/>
                  <a:pt x="1076859" y="658927"/>
                  <a:pt x="1204059" y="621727"/>
                </a:cubicBezTo>
                <a:cubicBezTo>
                  <a:pt x="1338459" y="562927"/>
                  <a:pt x="1429659" y="286926"/>
                  <a:pt x="1571259" y="319326"/>
                </a:cubicBezTo>
                <a:cubicBezTo>
                  <a:pt x="1712859" y="351726"/>
                  <a:pt x="1901259" y="798126"/>
                  <a:pt x="2039259" y="564126"/>
                </a:cubicBezTo>
                <a:cubicBezTo>
                  <a:pt x="2594859" y="-382674"/>
                  <a:pt x="3409659" y="105726"/>
                  <a:pt x="3709659" y="29772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CBF52-3ADA-EA45-909B-BF2AB97C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36" y="241801"/>
            <a:ext cx="4019628" cy="63743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F19E88-53D3-1840-853B-F314DB86CADB}"/>
              </a:ext>
            </a:extLst>
          </p:cNvPr>
          <p:cNvSpPr/>
          <p:nvPr/>
        </p:nvSpPr>
        <p:spPr>
          <a:xfrm>
            <a:off x="7633496" y="6354589"/>
            <a:ext cx="16930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/2048/</a:t>
            </a:r>
          </a:p>
        </p:txBody>
      </p:sp>
    </p:spTree>
    <p:extLst>
      <p:ext uri="{BB962C8B-B14F-4D97-AF65-F5344CB8AC3E}">
        <p14:creationId xmlns:p14="http://schemas.microsoft.com/office/powerpoint/2010/main" val="423247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using a basis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4682C-E7AC-1143-B806-F46D1E003D5D}"/>
              </a:ext>
            </a:extLst>
          </p:cNvPr>
          <p:cNvSpPr/>
          <p:nvPr/>
        </p:nvSpPr>
        <p:spPr>
          <a:xfrm>
            <a:off x="6676800" y="64178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www.cs.princeton.edu</a:t>
            </a:r>
            <a:r>
              <a:rPr lang="en-US" sz="1100" dirty="0"/>
              <a:t>/courses/archive/fall18/cos324/files/basis-</a:t>
            </a:r>
            <a:r>
              <a:rPr lang="en-US" sz="1100" dirty="0" err="1"/>
              <a:t>functions.pdf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00" y="1324200"/>
            <a:ext cx="4497600" cy="449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2CBC8-5D30-B548-9A5E-5D4989265E14}"/>
              </a:ext>
            </a:extLst>
          </p:cNvPr>
          <p:cNvSpPr/>
          <p:nvPr/>
        </p:nvSpPr>
        <p:spPr>
          <a:xfrm>
            <a:off x="3940800" y="582180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u="sng" dirty="0">
                <a:latin typeface="sohne"/>
                <a:hlinkClick r:id="rId3"/>
              </a:rPr>
              <a:t>https://stats.stackexchange.com/questions/433458/spline-basis-function-notation-to-include-constraint-for-continuity-at-the-knots</a:t>
            </a:r>
            <a:endParaRPr lang="en-US" sz="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968800" y="1836000"/>
            <a:ext cx="64800" cy="7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6776400" y="1858800"/>
            <a:ext cx="64800" cy="79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7915200" y="2378400"/>
            <a:ext cx="64800" cy="79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7915200" y="4420558"/>
            <a:ext cx="64800" cy="7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using a basis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1" y="1525902"/>
            <a:ext cx="1784196" cy="17841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/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blipFill>
                <a:blip r:embed="rId4"/>
                <a:stretch>
                  <a:fillRect l="-19355" r="-193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/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blipFill>
                <a:blip r:embed="rId5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/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6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7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8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9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10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11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3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48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= determining 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1" y="1525902"/>
            <a:ext cx="1784196" cy="17841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/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blipFill>
                <a:blip r:embed="rId4"/>
                <a:stretch>
                  <a:fillRect l="-19355" r="-193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/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blipFill>
                <a:blip r:embed="rId5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/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6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7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8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9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10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11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3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5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4150</TotalTime>
  <Words>558</Words>
  <Application>Microsoft Macintosh PowerPoint</Application>
  <PresentationFormat>Widescreen</PresentationFormat>
  <Paragraphs>206</Paragraphs>
  <Slides>59</Slides>
  <Notes>0</Notes>
  <HiddenSlides>2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Calisto MT</vt:lpstr>
      <vt:lpstr>Cambria Math</vt:lpstr>
      <vt:lpstr>sohne</vt:lpstr>
      <vt:lpstr>Wingdings 2</vt:lpstr>
      <vt:lpstr>Slate</vt:lpstr>
      <vt:lpstr>Computer Graphics Rendering</vt:lpstr>
      <vt:lpstr>Interpolation (regression)</vt:lpstr>
      <vt:lpstr>Interpolation (regression)</vt:lpstr>
      <vt:lpstr>Interpolation (regression)</vt:lpstr>
      <vt:lpstr>Interpolation (regression)</vt:lpstr>
      <vt:lpstr>Interpolation (regression)</vt:lpstr>
      <vt:lpstr>Fitting using a basis</vt:lpstr>
      <vt:lpstr>Fitting using a basis</vt:lpstr>
      <vt:lpstr>Fitting = determining weights</vt:lpstr>
      <vt:lpstr>Projection onto fixed bases</vt:lpstr>
      <vt:lpstr>Same function, different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 to architectures …</vt:lpstr>
      <vt:lpstr>Neural networks</vt:lpstr>
      <vt:lpstr>PowerPoint Presentation</vt:lpstr>
      <vt:lpstr>First, some older usage …</vt:lpstr>
      <vt:lpstr>Neural Radiance Fields</vt:lpstr>
      <vt:lpstr>Neural Radiance Fields</vt:lpstr>
      <vt:lpstr>Neural Radiance Fields</vt:lpstr>
      <vt:lpstr>Neural Radiance Fields</vt:lpstr>
      <vt:lpstr>PowerPoint Presentation</vt:lpstr>
      <vt:lpstr>Dimensionality reduction </vt:lpstr>
      <vt:lpstr>Manifold of fonts (GPLVM)</vt:lpstr>
      <vt:lpstr>Encoder</vt:lpstr>
      <vt:lpstr>PowerPoint Presentation</vt:lpstr>
      <vt:lpstr>PowerPoint Presentation</vt:lpstr>
      <vt:lpstr>VQGAN</vt:lpstr>
      <vt:lpstr>VQGAN: Text to image</vt:lpstr>
      <vt:lpstr>VQGAN: Conditional image synthesis</vt:lpstr>
      <vt:lpstr>VQGAN: Conditional image synthesis</vt:lpstr>
      <vt:lpstr>Gen. Models for CG in SIGGRAPH 2024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NVIDIA’s Deep-Learning Super Sampler (DLSS)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484</cp:revision>
  <dcterms:created xsi:type="dcterms:W3CDTF">2019-09-17T08:37:08Z</dcterms:created>
  <dcterms:modified xsi:type="dcterms:W3CDTF">2024-11-19T12:06:38Z</dcterms:modified>
</cp:coreProperties>
</file>